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67" r:id="rId2"/>
    <p:sldId id="279" r:id="rId3"/>
    <p:sldId id="278" r:id="rId4"/>
    <p:sldId id="280" r:id="rId5"/>
    <p:sldId id="281" r:id="rId6"/>
    <p:sldId id="268" r:id="rId7"/>
    <p:sldId id="269" r:id="rId8"/>
    <p:sldId id="270" r:id="rId9"/>
    <p:sldId id="271" r:id="rId10"/>
    <p:sldId id="274" r:id="rId11"/>
    <p:sldId id="276" r:id="rId12"/>
    <p:sldId id="275" r:id="rId13"/>
    <p:sldId id="282" r:id="rId14"/>
    <p:sldId id="283" r:id="rId15"/>
    <p:sldId id="284" r:id="rId16"/>
    <p:sldId id="2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40" d="100"/>
          <a:sy n="40" d="100"/>
        </p:scale>
        <p:origin x="48" y="76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E95-416D-B311-89EE912F74F0}"/>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E95-416D-B311-89EE912F74F0}"/>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E95-416D-B311-89EE912F74F0}"/>
            </c:ext>
          </c:extLst>
        </c:ser>
        <c:dLbls>
          <c:showLegendKey val="0"/>
          <c:showVal val="0"/>
          <c:showCatName val="0"/>
          <c:showSerName val="0"/>
          <c:showPercent val="0"/>
          <c:showBubbleSize val="0"/>
        </c:dLbls>
        <c:gapWidth val="219"/>
        <c:overlap val="-27"/>
        <c:axId val="337014512"/>
        <c:axId val="337020000"/>
      </c:barChart>
      <c:catAx>
        <c:axId val="337014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7020000"/>
        <c:crosses val="autoZero"/>
        <c:auto val="1"/>
        <c:lblAlgn val="ctr"/>
        <c:lblOffset val="100"/>
        <c:noMultiLvlLbl val="0"/>
      </c:catAx>
      <c:valAx>
        <c:axId val="337020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7014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6.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a:extLst xmlns:a="http://schemas.openxmlformats.org/drawingml/2006/main">
            <a:ext uri="{FF2B5EF4-FFF2-40B4-BE49-F238E27FC236}">
              <a16:creationId xmlns:a16="http://schemas.microsoft.com/office/drawing/2014/main" id="{3D278F32-9EED-49E8-B547-FFF1924707A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9601200" cy="4348163"/>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12/14/2018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12/14/2018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386585"/>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1C40B874-E53C-42B9-98BA-0781B387246C}" type="datetime1">
              <a:rPr lang="en-US" smtClean="0"/>
              <a:t>12/14/2018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75D402F4-45D7-406A-9C33-75238E131A1E}" type="datetime1">
              <a:rPr lang="en-US" smtClean="0"/>
              <a:t>12/14/2018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4506E011-4F7D-42D0-82E1-078A40B76F01}" type="datetime1">
              <a:rPr lang="en-US" smtClean="0"/>
              <a:t>12/14/2018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88268"/>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3DA471FE-0FCC-47A4-B218-06AF00AFA70F}" type="datetime1">
              <a:rPr lang="en-US" smtClean="0"/>
              <a:t>12/14/2018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5" name="Date Placeholder 4"/>
          <p:cNvSpPr>
            <a:spLocks noGrp="1"/>
          </p:cNvSpPr>
          <p:nvPr>
            <p:ph type="dt" sz="half" idx="10"/>
          </p:nvPr>
        </p:nvSpPr>
        <p:spPr/>
        <p:txBody>
          <a:bodyPr/>
          <a:lstStyle/>
          <a:p>
            <a:fld id="{BE42C22A-A385-4013-8BC3-1C712ED98224}" type="datetime1">
              <a:rPr lang="en-US" smtClean="0"/>
              <a:t>12/14/2018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84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76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7" name="Date Placeholder 6"/>
          <p:cNvSpPr>
            <a:spLocks noGrp="1"/>
          </p:cNvSpPr>
          <p:nvPr>
            <p:ph type="dt" sz="half" idx="10"/>
          </p:nvPr>
        </p:nvSpPr>
        <p:spPr/>
        <p:txBody>
          <a:bodyPr/>
          <a:lstStyle/>
          <a:p>
            <a:fld id="{A4143CD7-DDC2-4E28-B80E-11B3368F8846}" type="datetime1">
              <a:rPr lang="en-US" smtClean="0"/>
              <a:t>12/14/2018</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3" name="Date Placeholder 2"/>
          <p:cNvSpPr>
            <a:spLocks noGrp="1"/>
          </p:cNvSpPr>
          <p:nvPr>
            <p:ph type="dt" sz="half" idx="10"/>
          </p:nvPr>
        </p:nvSpPr>
        <p:spPr/>
        <p:txBody>
          <a:bodyPr/>
          <a:lstStyle/>
          <a:p>
            <a:fld id="{68882D6B-0F0F-41E5-8A0F-FC2D7E2110E0}" type="datetime1">
              <a:rPr lang="en-US" smtClean="0"/>
              <a:t>12/14/2018</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endParaRPr lang="en-US" dirty="0"/>
          </a:p>
        </p:txBody>
      </p:sp>
      <p:sp>
        <p:nvSpPr>
          <p:cNvPr id="2" name="Date Placeholder 1"/>
          <p:cNvSpPr>
            <a:spLocks noGrp="1"/>
          </p:cNvSpPr>
          <p:nvPr>
            <p:ph type="dt" sz="half" idx="10"/>
          </p:nvPr>
        </p:nvSpPr>
        <p:spPr/>
        <p:txBody>
          <a:bodyPr/>
          <a:lstStyle/>
          <a:p>
            <a:fld id="{399C1A38-D70F-41CF-857C-945C6FF6B07D}" type="datetime1">
              <a:rPr lang="en-US" smtClean="0"/>
              <a:t>12/14/2018</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5" name="Date Placeholder 4"/>
          <p:cNvSpPr>
            <a:spLocks noGrp="1"/>
          </p:cNvSpPr>
          <p:nvPr>
            <p:ph type="dt" sz="half" idx="10"/>
          </p:nvPr>
        </p:nvSpPr>
        <p:spPr/>
        <p:txBody>
          <a:bodyPr/>
          <a:lstStyle/>
          <a:p>
            <a:fld id="{E32B96DC-D1E7-4668-A471-A46ECA2AE34F}" type="datetime1">
              <a:rPr lang="en-US" smtClean="0"/>
              <a:t>12/14/2018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1100">
                <a:solidFill>
                  <a:schemeClr val="accent1"/>
                </a:solidFill>
              </a:defRPr>
            </a:lvl1pPr>
          </a:lstStyle>
          <a:p>
            <a:r>
              <a:rPr lang="en-US"/>
              <a:t>Add a footer</a:t>
            </a:r>
            <a:endParaRPr lang="en-US" dirty="0"/>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1100">
                <a:solidFill>
                  <a:schemeClr val="accent1"/>
                </a:solidFill>
              </a:defRPr>
            </a:lvl1pPr>
          </a:lstStyle>
          <a:p>
            <a:fld id="{CC444FFE-4BDB-4301-83D8-FE8B25E7CF5A}" type="datetime1">
              <a:rPr lang="en-US" smtClean="0"/>
              <a:t>12/14/2018</a:t>
            </a:fld>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1100">
                <a:solidFill>
                  <a:schemeClr val="accent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8" Type="http://schemas.openxmlformats.org/officeDocument/2006/relationships/hyperlink" Target="http://www.mining.com/web/why-lithium-why-now/" TargetMode="External"/><Relationship Id="rId3" Type="http://schemas.openxmlformats.org/officeDocument/2006/relationships/hyperlink" Target="http://www.lithiummine.com/salt-evaporation-ponds" TargetMode="External"/><Relationship Id="rId7" Type="http://schemas.openxmlformats.org/officeDocument/2006/relationships/hyperlink" Target="https://www.renewableenergyworld.com/hydrogen/tech.html" TargetMode="External"/><Relationship Id="rId2" Type="http://schemas.openxmlformats.org/officeDocument/2006/relationships/hyperlink" Target="https://www.research-tree.com/blogs/insights/4-lithium-mining-stocks-to-watch-and-why" TargetMode="External"/><Relationship Id="rId1" Type="http://schemas.openxmlformats.org/officeDocument/2006/relationships/slideLayout" Target="../slideLayouts/slideLayout6.xml"/><Relationship Id="rId6" Type="http://schemas.openxmlformats.org/officeDocument/2006/relationships/hyperlink" Target="https://dgit.com/10-alternatives-lithium-ion-batteries-4242/" TargetMode="External"/><Relationship Id="rId5" Type="http://schemas.openxmlformats.org/officeDocument/2006/relationships/hyperlink" Target="http://www.lithiummine.com/lithium-mining-and-environmental-impact" TargetMode="External"/><Relationship Id="rId4" Type="http://schemas.openxmlformats.org/officeDocument/2006/relationships/hyperlink" Target="https://www.thebalance.com/lithium-production-2340123" TargetMode="External"/><Relationship Id="rId9" Type="http://schemas.openxmlformats.org/officeDocument/2006/relationships/hyperlink" Target="https://gcell.com/knowledge-hub/alternatives-to-batteri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522121"/>
            <a:ext cx="8226490" cy="3083767"/>
          </a:xfrm>
        </p:spPr>
        <p:txBody>
          <a:bodyPr/>
          <a:lstStyle/>
          <a:p>
            <a:r>
              <a:rPr lang="en-US" dirty="0"/>
              <a:t>Lithium Mining and Extraction</a:t>
            </a:r>
          </a:p>
        </p:txBody>
      </p:sp>
      <p:sp>
        <p:nvSpPr>
          <p:cNvPr id="3" name="Subtitle 2"/>
          <p:cNvSpPr>
            <a:spLocks noGrp="1"/>
          </p:cNvSpPr>
          <p:nvPr>
            <p:ph type="subTitle" idx="1"/>
          </p:nvPr>
        </p:nvSpPr>
        <p:spPr>
          <a:xfrm>
            <a:off x="606490" y="3137452"/>
            <a:ext cx="8229600" cy="1371600"/>
          </a:xfrm>
        </p:spPr>
        <p:txBody>
          <a:bodyPr/>
          <a:lstStyle/>
          <a:p>
            <a:r>
              <a:rPr lang="en-US" dirty="0"/>
              <a:t>Where are our batteries derived from?</a:t>
            </a:r>
          </a:p>
        </p:txBody>
      </p:sp>
      <p:pic>
        <p:nvPicPr>
          <p:cNvPr id="4" name="Picture 3">
            <a:extLst>
              <a:ext uri="{FF2B5EF4-FFF2-40B4-BE49-F238E27FC236}">
                <a16:creationId xmlns:a16="http://schemas.microsoft.com/office/drawing/2014/main" id="{2481CE67-E62B-48CB-A58D-B99C8C7642AF}"/>
              </a:ext>
            </a:extLst>
          </p:cNvPr>
          <p:cNvPicPr>
            <a:picLocks noChangeAspect="1"/>
          </p:cNvPicPr>
          <p:nvPr/>
        </p:nvPicPr>
        <p:blipFill>
          <a:blip r:embed="rId2"/>
          <a:stretch>
            <a:fillRect/>
          </a:stretch>
        </p:blipFill>
        <p:spPr>
          <a:xfrm>
            <a:off x="6696957" y="2918783"/>
            <a:ext cx="4697776" cy="24516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F3B462-2E34-4495-AAA7-945419242097}"/>
              </a:ext>
            </a:extLst>
          </p:cNvPr>
          <p:cNvSpPr txBox="1"/>
          <p:nvPr/>
        </p:nvSpPr>
        <p:spPr>
          <a:xfrm>
            <a:off x="7620285" y="5727572"/>
            <a:ext cx="3607702" cy="400110"/>
          </a:xfrm>
          <a:prstGeom prst="rect">
            <a:avLst/>
          </a:prstGeom>
          <a:noFill/>
        </p:spPr>
        <p:txBody>
          <a:bodyPr wrap="square" rtlCol="0">
            <a:spAutoFit/>
          </a:bodyPr>
          <a:lstStyle/>
          <a:p>
            <a:r>
              <a:rPr lang="en-US" sz="2000" dirty="0"/>
              <a:t>Soquimich mine, Chile</a:t>
            </a:r>
            <a:endParaRPr lang="en-CA" sz="2000" dirty="0"/>
          </a:p>
        </p:txBody>
      </p:sp>
    </p:spTree>
    <p:extLst>
      <p:ext uri="{BB962C8B-B14F-4D97-AF65-F5344CB8AC3E}">
        <p14:creationId xmlns:p14="http://schemas.microsoft.com/office/powerpoint/2010/main" val="1051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Quick Fact</a:t>
            </a:r>
          </a:p>
        </p:txBody>
      </p:sp>
      <p:sp>
        <p:nvSpPr>
          <p:cNvPr id="2" name="Content Placeholder 1">
            <a:extLst>
              <a:ext uri="{FF2B5EF4-FFF2-40B4-BE49-F238E27FC236}">
                <a16:creationId xmlns:a16="http://schemas.microsoft.com/office/drawing/2014/main" id="{45C099A3-1F69-41C8-B558-4FCB52F0768A}"/>
              </a:ext>
            </a:extLst>
          </p:cNvPr>
          <p:cNvSpPr>
            <a:spLocks noGrp="1"/>
          </p:cNvSpPr>
          <p:nvPr>
            <p:ph idx="1"/>
          </p:nvPr>
        </p:nvSpPr>
        <p:spPr>
          <a:xfrm>
            <a:off x="1295400" y="1828799"/>
            <a:ext cx="6098459" cy="2221938"/>
          </a:xfrm>
        </p:spPr>
        <p:txBody>
          <a:bodyPr vert="horz" lIns="91440" tIns="45720" rIns="91440" bIns="45720" rtlCol="0" anchor="t">
            <a:normAutofit/>
          </a:bodyPr>
          <a:lstStyle/>
          <a:p>
            <a:r>
              <a:rPr lang="en-US" dirty="0"/>
              <a:t>The 5 aforementioned companies have a combined market cap of US$38 Billion dollars. That shows that there is a huge interest in lithium mining from the public, which will result in a huge growth for these companies.</a:t>
            </a:r>
          </a:p>
        </p:txBody>
      </p:sp>
    </p:spTree>
    <p:extLst>
      <p:ext uri="{BB962C8B-B14F-4D97-AF65-F5344CB8AC3E}">
        <p14:creationId xmlns:p14="http://schemas.microsoft.com/office/powerpoint/2010/main" val="375735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982440" y="165652"/>
            <a:ext cx="3603070" cy="1554480"/>
          </a:xfrm>
        </p:spPr>
        <p:txBody>
          <a:bodyPr/>
          <a:lstStyle/>
          <a:p>
            <a:r>
              <a:rPr lang="en-US" dirty="0"/>
              <a:t>Possible Solutions to Lithium Mining and Extraction</a:t>
            </a:r>
          </a:p>
        </p:txBody>
      </p:sp>
      <p:sp>
        <p:nvSpPr>
          <p:cNvPr id="9" name="Content Placeholder 8"/>
          <p:cNvSpPr>
            <a:spLocks noGrp="1"/>
          </p:cNvSpPr>
          <p:nvPr>
            <p:ph idx="1"/>
          </p:nvPr>
        </p:nvSpPr>
        <p:spPr>
          <a:xfrm>
            <a:off x="244047" y="685799"/>
            <a:ext cx="7018144" cy="5927035"/>
          </a:xfrm>
        </p:spPr>
        <p:txBody>
          <a:bodyPr>
            <a:normAutofit/>
          </a:bodyPr>
          <a:lstStyle/>
          <a:p>
            <a:r>
              <a:rPr lang="en-US" dirty="0"/>
              <a:t>In a fuel cell, it combines hydrogen and oxygen to produce electricity, heat, and water. This will then convert the energy produced by a chemical reaction into a usable electric power. </a:t>
            </a:r>
          </a:p>
          <a:p>
            <a:r>
              <a:rPr lang="en-US" dirty="0"/>
              <a:t>In a fuel cell, it will produce electricity as long as fuel (hydrogen) is supplied, making it never lose its charge. </a:t>
            </a:r>
          </a:p>
          <a:p>
            <a:r>
              <a:rPr lang="en-US" dirty="0"/>
              <a:t>Hydrogen fuel cells are a promising piece of technology as a resource for heat, electricity for infrastructure and electrical power for electric motors propelling vehicles. </a:t>
            </a:r>
          </a:p>
          <a:p>
            <a:r>
              <a:rPr lang="en-US" dirty="0"/>
              <a:t>In the future, hydrogen fuel cells can be used as a resource for energy carriers. These are carriers that move and delivers energy in a usable form to consumers. Like the sun and wind, fuel cells are a renewable resource that can transport or store electricity to where it is needed. </a:t>
            </a:r>
          </a:p>
          <a:p>
            <a:r>
              <a:rPr lang="en-US" dirty="0"/>
              <a:t>Unfortunately, the modern day cannot manufacture hydrogen without using fossil fuels first, which defeats the purpose of helping the environment. </a:t>
            </a:r>
          </a:p>
        </p:txBody>
      </p:sp>
      <p:sp>
        <p:nvSpPr>
          <p:cNvPr id="2" name="TextBox 1">
            <a:extLst>
              <a:ext uri="{FF2B5EF4-FFF2-40B4-BE49-F238E27FC236}">
                <a16:creationId xmlns:a16="http://schemas.microsoft.com/office/drawing/2014/main" id="{C3F3DF13-27E2-493F-9458-F5B85945084E}"/>
              </a:ext>
            </a:extLst>
          </p:cNvPr>
          <p:cNvSpPr txBox="1"/>
          <p:nvPr/>
        </p:nvSpPr>
        <p:spPr>
          <a:xfrm>
            <a:off x="1950385" y="40836"/>
            <a:ext cx="3414430" cy="461665"/>
          </a:xfrm>
          <a:prstGeom prst="rect">
            <a:avLst/>
          </a:prstGeom>
          <a:noFill/>
        </p:spPr>
        <p:txBody>
          <a:bodyPr wrap="square" rtlCol="0">
            <a:spAutoFit/>
          </a:bodyPr>
          <a:lstStyle/>
          <a:p>
            <a:pPr marL="457200" indent="-457200">
              <a:buFont typeface="+mj-lt"/>
              <a:buAutoNum type="arabicPeriod"/>
            </a:pPr>
            <a:r>
              <a:rPr lang="en-US" sz="2400" u="sng" dirty="0"/>
              <a:t>Hydrogen Fuel Cells</a:t>
            </a:r>
            <a:endParaRPr lang="en-CA" sz="2400" u="sng" dirty="0"/>
          </a:p>
        </p:txBody>
      </p:sp>
      <p:pic>
        <p:nvPicPr>
          <p:cNvPr id="4" name="Picture 3">
            <a:extLst>
              <a:ext uri="{FF2B5EF4-FFF2-40B4-BE49-F238E27FC236}">
                <a16:creationId xmlns:a16="http://schemas.microsoft.com/office/drawing/2014/main" id="{6F8448B2-50D2-483B-ABE2-F052AACC6D25}"/>
              </a:ext>
            </a:extLst>
          </p:cNvPr>
          <p:cNvPicPr>
            <a:picLocks noChangeAspect="1"/>
          </p:cNvPicPr>
          <p:nvPr/>
        </p:nvPicPr>
        <p:blipFill>
          <a:blip r:embed="rId2"/>
          <a:stretch>
            <a:fillRect/>
          </a:stretch>
        </p:blipFill>
        <p:spPr>
          <a:xfrm>
            <a:off x="7619995" y="4126440"/>
            <a:ext cx="4327959" cy="2380378"/>
          </a:xfrm>
          <a:prstGeom prst="rect">
            <a:avLst/>
          </a:prstGeom>
        </p:spPr>
      </p:pic>
      <p:pic>
        <p:nvPicPr>
          <p:cNvPr id="5" name="Picture 4">
            <a:extLst>
              <a:ext uri="{FF2B5EF4-FFF2-40B4-BE49-F238E27FC236}">
                <a16:creationId xmlns:a16="http://schemas.microsoft.com/office/drawing/2014/main" id="{F5B8904E-E524-483F-AC8C-D003319B64A8}"/>
              </a:ext>
            </a:extLst>
          </p:cNvPr>
          <p:cNvPicPr>
            <a:picLocks noChangeAspect="1"/>
          </p:cNvPicPr>
          <p:nvPr/>
        </p:nvPicPr>
        <p:blipFill>
          <a:blip r:embed="rId3"/>
          <a:stretch>
            <a:fillRect/>
          </a:stretch>
        </p:blipFill>
        <p:spPr>
          <a:xfrm>
            <a:off x="8153956" y="1720132"/>
            <a:ext cx="3260035" cy="2175884"/>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EB9F09-10BC-4BA6-ACBB-910FD81B82BB}"/>
              </a:ext>
            </a:extLst>
          </p:cNvPr>
          <p:cNvSpPr>
            <a:spLocks noGrp="1"/>
          </p:cNvSpPr>
          <p:nvPr>
            <p:ph type="title"/>
          </p:nvPr>
        </p:nvSpPr>
        <p:spPr>
          <a:xfrm>
            <a:off x="7982711" y="108089"/>
            <a:ext cx="3864731" cy="1981200"/>
          </a:xfrm>
        </p:spPr>
        <p:txBody>
          <a:bodyPr>
            <a:normAutofit/>
          </a:bodyPr>
          <a:lstStyle/>
          <a:p>
            <a:r>
              <a:rPr lang="en-US" dirty="0"/>
              <a:t>Possible Solutions to Lithium Mining and Extraction Continued…</a:t>
            </a:r>
            <a:endParaRPr lang="en-CA" dirty="0"/>
          </a:p>
        </p:txBody>
      </p:sp>
      <p:pic>
        <p:nvPicPr>
          <p:cNvPr id="6" name="Picture 5">
            <a:extLst>
              <a:ext uri="{FF2B5EF4-FFF2-40B4-BE49-F238E27FC236}">
                <a16:creationId xmlns:a16="http://schemas.microsoft.com/office/drawing/2014/main" id="{1369C8F3-1A83-4E2A-83F5-CA0C8EE95C08}"/>
              </a:ext>
            </a:extLst>
          </p:cNvPr>
          <p:cNvPicPr>
            <a:picLocks noChangeAspect="1"/>
          </p:cNvPicPr>
          <p:nvPr/>
        </p:nvPicPr>
        <p:blipFill>
          <a:blip r:embed="rId2"/>
          <a:stretch>
            <a:fillRect/>
          </a:stretch>
        </p:blipFill>
        <p:spPr>
          <a:xfrm>
            <a:off x="7462630" y="2089289"/>
            <a:ext cx="3620892" cy="2034209"/>
          </a:xfrm>
          <a:prstGeom prst="rect">
            <a:avLst/>
          </a:prstGeom>
        </p:spPr>
      </p:pic>
      <p:sp>
        <p:nvSpPr>
          <p:cNvPr id="8" name="TextBox 7">
            <a:extLst>
              <a:ext uri="{FF2B5EF4-FFF2-40B4-BE49-F238E27FC236}">
                <a16:creationId xmlns:a16="http://schemas.microsoft.com/office/drawing/2014/main" id="{7CDD7523-5F69-44AE-BA4D-057513A890C9}"/>
              </a:ext>
            </a:extLst>
          </p:cNvPr>
          <p:cNvSpPr txBox="1"/>
          <p:nvPr/>
        </p:nvSpPr>
        <p:spPr>
          <a:xfrm>
            <a:off x="2315713" y="196463"/>
            <a:ext cx="6149008" cy="461665"/>
          </a:xfrm>
          <a:prstGeom prst="rect">
            <a:avLst/>
          </a:prstGeom>
          <a:noFill/>
        </p:spPr>
        <p:txBody>
          <a:bodyPr wrap="square" rtlCol="0">
            <a:spAutoFit/>
          </a:bodyPr>
          <a:lstStyle/>
          <a:p>
            <a:pPr marL="342900" indent="-342900">
              <a:buFont typeface="+mj-lt"/>
              <a:buAutoNum type="arabicPeriod" startAt="2"/>
            </a:pPr>
            <a:r>
              <a:rPr lang="en-US" sz="2400" dirty="0"/>
              <a:t>Solar Panels </a:t>
            </a:r>
            <a:endParaRPr lang="en-CA" sz="2400" dirty="0"/>
          </a:p>
        </p:txBody>
      </p:sp>
      <p:sp>
        <p:nvSpPr>
          <p:cNvPr id="10" name="TextBox 9">
            <a:extLst>
              <a:ext uri="{FF2B5EF4-FFF2-40B4-BE49-F238E27FC236}">
                <a16:creationId xmlns:a16="http://schemas.microsoft.com/office/drawing/2014/main" id="{AAAE3A8A-41F3-40ED-8ED1-7407DCDB62E8}"/>
              </a:ext>
            </a:extLst>
          </p:cNvPr>
          <p:cNvSpPr txBox="1"/>
          <p:nvPr/>
        </p:nvSpPr>
        <p:spPr>
          <a:xfrm>
            <a:off x="655718" y="890622"/>
            <a:ext cx="5274365" cy="341632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a:t>In the modern day, solar panels are not as efficient as we may want, in order to provide enough power. </a:t>
            </a:r>
          </a:p>
          <a:p>
            <a:pPr marL="285750" indent="-285750">
              <a:buClr>
                <a:schemeClr val="accent1"/>
              </a:buClr>
              <a:buFont typeface="Arial" panose="020B0604020202020204" pitchFamily="34" charset="0"/>
              <a:buChar char="•"/>
            </a:pPr>
            <a:endParaRPr lang="en-US" dirty="0"/>
          </a:p>
          <a:p>
            <a:pPr marL="285750" indent="-285750">
              <a:buClr>
                <a:schemeClr val="accent1"/>
              </a:buClr>
              <a:buFont typeface="Arial" panose="020B0604020202020204" pitchFamily="34" charset="0"/>
              <a:buChar char="•"/>
            </a:pPr>
            <a:r>
              <a:rPr lang="en-US" dirty="0"/>
              <a:t>According to Elon Musk, his team is putting serious work into the solar roof, nanotechnology will provide an evolved leap on technology. </a:t>
            </a:r>
          </a:p>
          <a:p>
            <a:pPr>
              <a:buClr>
                <a:schemeClr val="accent1"/>
              </a:buClr>
            </a:pPr>
            <a:endParaRPr lang="en-US" dirty="0"/>
          </a:p>
          <a:p>
            <a:pPr marL="285750" indent="-285750">
              <a:buClr>
                <a:schemeClr val="accent1"/>
              </a:buClr>
              <a:buFont typeface="Arial" panose="020B0604020202020204" pitchFamily="34" charset="0"/>
              <a:buChar char="•"/>
            </a:pPr>
            <a:r>
              <a:rPr lang="en-US" dirty="0"/>
              <a:t>In the future, solar panels could be capable of being well enough to power an entire car by being entirely self-sufficient .  </a:t>
            </a:r>
            <a:endParaRPr lang="en-CA" dirty="0"/>
          </a:p>
        </p:txBody>
      </p:sp>
      <p:pic>
        <p:nvPicPr>
          <p:cNvPr id="14" name="Picture 13">
            <a:extLst>
              <a:ext uri="{FF2B5EF4-FFF2-40B4-BE49-F238E27FC236}">
                <a16:creationId xmlns:a16="http://schemas.microsoft.com/office/drawing/2014/main" id="{BB19A939-67DE-4A22-B062-FB4FD9763A5A}"/>
              </a:ext>
            </a:extLst>
          </p:cNvPr>
          <p:cNvPicPr>
            <a:picLocks noChangeAspect="1"/>
          </p:cNvPicPr>
          <p:nvPr/>
        </p:nvPicPr>
        <p:blipFill>
          <a:blip r:embed="rId3"/>
          <a:stretch>
            <a:fillRect/>
          </a:stretch>
        </p:blipFill>
        <p:spPr>
          <a:xfrm>
            <a:off x="8150088" y="4259435"/>
            <a:ext cx="3738050" cy="2490476"/>
          </a:xfrm>
          <a:prstGeom prst="rect">
            <a:avLst/>
          </a:prstGeom>
        </p:spPr>
      </p:pic>
      <p:cxnSp>
        <p:nvCxnSpPr>
          <p:cNvPr id="16" name="Straight Connector 15">
            <a:extLst>
              <a:ext uri="{FF2B5EF4-FFF2-40B4-BE49-F238E27FC236}">
                <a16:creationId xmlns:a16="http://schemas.microsoft.com/office/drawing/2014/main" id="{DCB6CFB8-29F2-4768-9875-2FCD22933E45}"/>
              </a:ext>
            </a:extLst>
          </p:cNvPr>
          <p:cNvCxnSpPr/>
          <p:nvPr/>
        </p:nvCxnSpPr>
        <p:spPr>
          <a:xfrm>
            <a:off x="344558" y="4439478"/>
            <a:ext cx="6354152"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5C6710-2B9C-4780-AB59-9E63CCB7BEBD}"/>
              </a:ext>
            </a:extLst>
          </p:cNvPr>
          <p:cNvSpPr txBox="1"/>
          <p:nvPr/>
        </p:nvSpPr>
        <p:spPr>
          <a:xfrm>
            <a:off x="655718" y="4766009"/>
            <a:ext cx="6042992" cy="175432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a:t>Solar cell phone chargers also consist of solar panels; used to charge cell phone batteries. They are an alternative to the standard electrical cell phone chargers (lithium-ion battery chargers) we use in the modern day. In some cases, these chargers can be plugged into an electrical outlet. </a:t>
            </a:r>
            <a:endParaRPr lang="en-CA" dirty="0"/>
          </a:p>
        </p:txBody>
      </p:sp>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6C7DF3-DB3E-40AC-B36B-549785076F05}"/>
              </a:ext>
            </a:extLst>
          </p:cNvPr>
          <p:cNvSpPr>
            <a:spLocks noGrp="1"/>
          </p:cNvSpPr>
          <p:nvPr>
            <p:ph type="title"/>
          </p:nvPr>
        </p:nvSpPr>
        <p:spPr/>
        <p:txBody>
          <a:bodyPr>
            <a:normAutofit fontScale="90000"/>
          </a:bodyPr>
          <a:lstStyle/>
          <a:p>
            <a:r>
              <a:rPr lang="en-US" dirty="0"/>
              <a:t>Possible Solutions to Lithium Mining and Extraction Continued…</a:t>
            </a:r>
            <a:endParaRPr lang="en-CA" dirty="0"/>
          </a:p>
        </p:txBody>
      </p:sp>
      <p:sp>
        <p:nvSpPr>
          <p:cNvPr id="8" name="TextBox 7">
            <a:extLst>
              <a:ext uri="{FF2B5EF4-FFF2-40B4-BE49-F238E27FC236}">
                <a16:creationId xmlns:a16="http://schemas.microsoft.com/office/drawing/2014/main" id="{BDA65292-3445-4E5F-B553-4459A6239C5E}"/>
              </a:ext>
            </a:extLst>
          </p:cNvPr>
          <p:cNvSpPr txBox="1"/>
          <p:nvPr/>
        </p:nvSpPr>
        <p:spPr>
          <a:xfrm>
            <a:off x="488676" y="1671846"/>
            <a:ext cx="6149008"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There is a such thing as powered roads, which allows for the road to act as power source and the car effectively works like a slot car racer as it absorbs the power.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would be able to take out the batteries sitting under the hood of each car, making all vehicles lighter and  inflict less damage on the road.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we do face the problem of the investment we need for the infrastructure. We also cannot take away all batteries from the cars until the whole road network has power. It may be possible that this can be a possible alternative lithium batteries used in cars. </a:t>
            </a:r>
            <a:endParaRPr lang="en-CA" dirty="0"/>
          </a:p>
        </p:txBody>
      </p:sp>
      <p:pic>
        <p:nvPicPr>
          <p:cNvPr id="9" name="Picture 8">
            <a:extLst>
              <a:ext uri="{FF2B5EF4-FFF2-40B4-BE49-F238E27FC236}">
                <a16:creationId xmlns:a16="http://schemas.microsoft.com/office/drawing/2014/main" id="{2064BC32-5AD0-4319-9703-698D4C8E2A09}"/>
              </a:ext>
            </a:extLst>
          </p:cNvPr>
          <p:cNvPicPr>
            <a:picLocks noChangeAspect="1"/>
          </p:cNvPicPr>
          <p:nvPr/>
        </p:nvPicPr>
        <p:blipFill>
          <a:blip r:embed="rId2"/>
          <a:stretch>
            <a:fillRect/>
          </a:stretch>
        </p:blipFill>
        <p:spPr>
          <a:xfrm>
            <a:off x="7405942" y="2267777"/>
            <a:ext cx="3488738" cy="2322445"/>
          </a:xfrm>
          <a:prstGeom prst="rect">
            <a:avLst/>
          </a:prstGeom>
        </p:spPr>
      </p:pic>
      <p:sp>
        <p:nvSpPr>
          <p:cNvPr id="10" name="TextBox 9">
            <a:extLst>
              <a:ext uri="{FF2B5EF4-FFF2-40B4-BE49-F238E27FC236}">
                <a16:creationId xmlns:a16="http://schemas.microsoft.com/office/drawing/2014/main" id="{61E44459-9D7F-4EDC-9F39-6EBCBEBE14F2}"/>
              </a:ext>
            </a:extLst>
          </p:cNvPr>
          <p:cNvSpPr txBox="1"/>
          <p:nvPr/>
        </p:nvSpPr>
        <p:spPr>
          <a:xfrm>
            <a:off x="2160105" y="302638"/>
            <a:ext cx="3829878" cy="461665"/>
          </a:xfrm>
          <a:prstGeom prst="rect">
            <a:avLst/>
          </a:prstGeom>
          <a:noFill/>
        </p:spPr>
        <p:txBody>
          <a:bodyPr wrap="square" rtlCol="0">
            <a:spAutoFit/>
          </a:bodyPr>
          <a:lstStyle/>
          <a:p>
            <a:pPr marL="457200" indent="-457200">
              <a:buFont typeface="+mj-lt"/>
              <a:buAutoNum type="arabicPeriod" startAt="3"/>
            </a:pPr>
            <a:r>
              <a:rPr lang="en-US" sz="2400" dirty="0"/>
              <a:t>Powered Roads</a:t>
            </a:r>
            <a:endParaRPr lang="en-CA" sz="2400" dirty="0"/>
          </a:p>
        </p:txBody>
      </p:sp>
    </p:spTree>
    <p:extLst>
      <p:ext uri="{BB962C8B-B14F-4D97-AF65-F5344CB8AC3E}">
        <p14:creationId xmlns:p14="http://schemas.microsoft.com/office/powerpoint/2010/main" val="23060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E14E-7862-45F5-A730-8AE08201974C}"/>
              </a:ext>
            </a:extLst>
          </p:cNvPr>
          <p:cNvSpPr>
            <a:spLocks noGrp="1"/>
          </p:cNvSpPr>
          <p:nvPr>
            <p:ph type="title"/>
          </p:nvPr>
        </p:nvSpPr>
        <p:spPr>
          <a:xfrm>
            <a:off x="7982712" y="-153929"/>
            <a:ext cx="3952614" cy="2261937"/>
          </a:xfrm>
        </p:spPr>
        <p:txBody>
          <a:bodyPr>
            <a:normAutofit/>
          </a:bodyPr>
          <a:lstStyle/>
          <a:p>
            <a:r>
              <a:rPr lang="en-US" dirty="0"/>
              <a:t>Solution to Human Behaviors Regarding Lithium Mining and Extraction </a:t>
            </a:r>
            <a:endParaRPr lang="en-CA" dirty="0"/>
          </a:p>
        </p:txBody>
      </p:sp>
      <p:sp>
        <p:nvSpPr>
          <p:cNvPr id="5" name="TextBox 4">
            <a:extLst>
              <a:ext uri="{FF2B5EF4-FFF2-40B4-BE49-F238E27FC236}">
                <a16:creationId xmlns:a16="http://schemas.microsoft.com/office/drawing/2014/main" id="{D1578435-37C7-4BE6-B6CF-029F2C4C998C}"/>
              </a:ext>
            </a:extLst>
          </p:cNvPr>
          <p:cNvSpPr txBox="1"/>
          <p:nvPr/>
        </p:nvSpPr>
        <p:spPr>
          <a:xfrm>
            <a:off x="577516" y="842209"/>
            <a:ext cx="575109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attitude of humans in modern day towards environmental issues is changing, in a great way, as we are responding potential disastrous climate change and global environmental degradation.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global energy transition that we’ve taken a part of is to limit ourselves from burning more fossil fuels for energy and transportation, but rather look for alternatives for the power we need such as renewable non-polluting solar and wind energy. Therefore, we must continue this transition.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humans can do is by consuming more energy from renewable resources than they do with non-renewable resources. For an example, you can attach solar panels on the roof of your house, generating a flow of electricity (as the photovoltaic cells will convert the radiant energy to electricity). </a:t>
            </a:r>
          </a:p>
          <a:p>
            <a:endParaRPr lang="en-US" dirty="0"/>
          </a:p>
          <a:p>
            <a:endParaRPr lang="en-US" dirty="0"/>
          </a:p>
        </p:txBody>
      </p:sp>
      <p:pic>
        <p:nvPicPr>
          <p:cNvPr id="7" name="Picture 6">
            <a:extLst>
              <a:ext uri="{FF2B5EF4-FFF2-40B4-BE49-F238E27FC236}">
                <a16:creationId xmlns:a16="http://schemas.microsoft.com/office/drawing/2014/main" id="{B4E8AFEC-F49A-4DB9-B8EC-CB739B02F663}"/>
              </a:ext>
            </a:extLst>
          </p:cNvPr>
          <p:cNvPicPr>
            <a:picLocks noChangeAspect="1"/>
          </p:cNvPicPr>
          <p:nvPr/>
        </p:nvPicPr>
        <p:blipFill>
          <a:blip r:embed="rId2"/>
          <a:stretch>
            <a:fillRect/>
          </a:stretch>
        </p:blipFill>
        <p:spPr>
          <a:xfrm>
            <a:off x="7552702" y="2719136"/>
            <a:ext cx="3047045" cy="2030856"/>
          </a:xfrm>
          <a:prstGeom prst="rect">
            <a:avLst/>
          </a:prstGeom>
        </p:spPr>
      </p:pic>
      <p:pic>
        <p:nvPicPr>
          <p:cNvPr id="8" name="Picture 7">
            <a:extLst>
              <a:ext uri="{FF2B5EF4-FFF2-40B4-BE49-F238E27FC236}">
                <a16:creationId xmlns:a16="http://schemas.microsoft.com/office/drawing/2014/main" id="{B644956B-E2EE-4750-AD8D-0ACB458080D4}"/>
              </a:ext>
            </a:extLst>
          </p:cNvPr>
          <p:cNvPicPr>
            <a:picLocks noChangeAspect="1"/>
          </p:cNvPicPr>
          <p:nvPr/>
        </p:nvPicPr>
        <p:blipFill>
          <a:blip r:embed="rId3"/>
          <a:stretch>
            <a:fillRect/>
          </a:stretch>
        </p:blipFill>
        <p:spPr>
          <a:xfrm>
            <a:off x="8879305" y="4749992"/>
            <a:ext cx="3056021" cy="2037347"/>
          </a:xfrm>
          <a:prstGeom prst="rect">
            <a:avLst/>
          </a:prstGeom>
        </p:spPr>
      </p:pic>
    </p:spTree>
    <p:extLst>
      <p:ext uri="{BB962C8B-B14F-4D97-AF65-F5344CB8AC3E}">
        <p14:creationId xmlns:p14="http://schemas.microsoft.com/office/powerpoint/2010/main" val="10066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99D4B-B41C-44E7-B063-3F691CA3E81C}"/>
              </a:ext>
            </a:extLst>
          </p:cNvPr>
          <p:cNvSpPr>
            <a:spLocks noGrp="1"/>
          </p:cNvSpPr>
          <p:nvPr>
            <p:ph type="title"/>
          </p:nvPr>
        </p:nvSpPr>
        <p:spPr/>
        <p:txBody>
          <a:bodyPr>
            <a:normAutofit fontScale="90000"/>
          </a:bodyPr>
          <a:lstStyle/>
          <a:p>
            <a:r>
              <a:rPr lang="en-US" dirty="0"/>
              <a:t>Solution to Human Behaviors Regarding Lithium Mining and Extraction </a:t>
            </a:r>
            <a:endParaRPr lang="en-CA" dirty="0"/>
          </a:p>
        </p:txBody>
      </p:sp>
      <p:sp>
        <p:nvSpPr>
          <p:cNvPr id="5" name="TextBox 4">
            <a:extLst>
              <a:ext uri="{FF2B5EF4-FFF2-40B4-BE49-F238E27FC236}">
                <a16:creationId xmlns:a16="http://schemas.microsoft.com/office/drawing/2014/main" id="{3D457C78-C5F9-4DD4-BFCB-DD0FDBAFD567}"/>
              </a:ext>
            </a:extLst>
          </p:cNvPr>
          <p:cNvSpPr txBox="1"/>
          <p:nvPr/>
        </p:nvSpPr>
        <p:spPr>
          <a:xfrm>
            <a:off x="294338" y="457200"/>
            <a:ext cx="6808828" cy="6463308"/>
          </a:xfrm>
          <a:prstGeom prst="rect">
            <a:avLst/>
          </a:prstGeom>
          <a:noFill/>
        </p:spPr>
        <p:txBody>
          <a:bodyPr wrap="square" rtlCol="0">
            <a:spAutoFit/>
          </a:bodyPr>
          <a:lstStyle/>
          <a:p>
            <a:pPr marL="285750" indent="-285750">
              <a:buFont typeface="Arial" panose="020B0604020202020204" pitchFamily="34" charset="0"/>
              <a:buChar char="•"/>
            </a:pPr>
            <a:r>
              <a:rPr lang="en-US" dirty="0"/>
              <a:t>Some common ways humans can change their behavior towards the environmental issue behind lithium mining, is to use energy storing objects that don’t include lithium; like rechargeable batteries and supercapacitors and ultracapacitors.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 rechargeable battery, you will have the advantage of having up to 1800 charging cycles, making it cost efficient in a long term basis. This will contribute less waste to landfills and will contain less toxic materials.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Supercapacitors and ultracapacitors are solid state devices that offer advantages over batteries in lifetime, power density and adapt to temperature changes. Ultracapacitors are storage cells that provide quick, massive bursts of instant energy and can be found in many electronics, from computers to cars. Although the ultracapacitor can only store about five percent of energy that a regular lithium-ion battery has of the same size, they are environment friendly since they can be used for thousands of cycles and contain low toxicity of materials.</a:t>
            </a:r>
          </a:p>
          <a:p>
            <a:endParaRPr lang="en-US" dirty="0"/>
          </a:p>
          <a:p>
            <a:endParaRPr lang="en-US" dirty="0"/>
          </a:p>
          <a:p>
            <a:endParaRPr lang="en-CA" dirty="0"/>
          </a:p>
        </p:txBody>
      </p:sp>
      <p:pic>
        <p:nvPicPr>
          <p:cNvPr id="6" name="Picture 5">
            <a:extLst>
              <a:ext uri="{FF2B5EF4-FFF2-40B4-BE49-F238E27FC236}">
                <a16:creationId xmlns:a16="http://schemas.microsoft.com/office/drawing/2014/main" id="{00669F48-B6D5-4853-9802-9D407205625F}"/>
              </a:ext>
            </a:extLst>
          </p:cNvPr>
          <p:cNvPicPr>
            <a:picLocks noChangeAspect="1"/>
          </p:cNvPicPr>
          <p:nvPr/>
        </p:nvPicPr>
        <p:blipFill>
          <a:blip r:embed="rId2"/>
          <a:stretch>
            <a:fillRect/>
          </a:stretch>
        </p:blipFill>
        <p:spPr>
          <a:xfrm>
            <a:off x="7420984" y="2151164"/>
            <a:ext cx="2750806" cy="2267500"/>
          </a:xfrm>
          <a:prstGeom prst="rect">
            <a:avLst/>
          </a:prstGeom>
        </p:spPr>
      </p:pic>
      <p:pic>
        <p:nvPicPr>
          <p:cNvPr id="7" name="Picture 6">
            <a:extLst>
              <a:ext uri="{FF2B5EF4-FFF2-40B4-BE49-F238E27FC236}">
                <a16:creationId xmlns:a16="http://schemas.microsoft.com/office/drawing/2014/main" id="{5B2202A5-B7B9-4394-959D-DD34BDDC23D7}"/>
              </a:ext>
            </a:extLst>
          </p:cNvPr>
          <p:cNvPicPr>
            <a:picLocks noChangeAspect="1"/>
          </p:cNvPicPr>
          <p:nvPr/>
        </p:nvPicPr>
        <p:blipFill>
          <a:blip r:embed="rId3"/>
          <a:stretch>
            <a:fillRect/>
          </a:stretch>
        </p:blipFill>
        <p:spPr>
          <a:xfrm>
            <a:off x="7420984" y="4588128"/>
            <a:ext cx="2965600" cy="2117624"/>
          </a:xfrm>
          <a:prstGeom prst="rect">
            <a:avLst/>
          </a:prstGeom>
          <a:blipFill dpi="0" rotWithShape="1">
            <a:blip r:embed="rId4"/>
            <a:srcRect/>
            <a:tile tx="0" ty="0" sx="100000" sy="100000" flip="none" algn="tl"/>
          </a:blipFill>
        </p:spPr>
      </p:pic>
      <p:sp>
        <p:nvSpPr>
          <p:cNvPr id="8" name="TextBox 7">
            <a:extLst>
              <a:ext uri="{FF2B5EF4-FFF2-40B4-BE49-F238E27FC236}">
                <a16:creationId xmlns:a16="http://schemas.microsoft.com/office/drawing/2014/main" id="{AE83C7FA-B3B7-4EEE-AA0D-B2C7522B65CA}"/>
              </a:ext>
            </a:extLst>
          </p:cNvPr>
          <p:cNvSpPr txBox="1"/>
          <p:nvPr/>
        </p:nvSpPr>
        <p:spPr>
          <a:xfrm>
            <a:off x="10291713" y="3330847"/>
            <a:ext cx="1786376" cy="646331"/>
          </a:xfrm>
          <a:prstGeom prst="rect">
            <a:avLst/>
          </a:prstGeom>
          <a:noFill/>
        </p:spPr>
        <p:txBody>
          <a:bodyPr wrap="square" rtlCol="0">
            <a:spAutoFit/>
          </a:bodyPr>
          <a:lstStyle/>
          <a:p>
            <a:r>
              <a:rPr lang="en-US" dirty="0"/>
              <a:t>- Rechargeable battery </a:t>
            </a:r>
            <a:endParaRPr lang="en-CA" dirty="0"/>
          </a:p>
        </p:txBody>
      </p:sp>
      <p:sp>
        <p:nvSpPr>
          <p:cNvPr id="9" name="TextBox 8">
            <a:extLst>
              <a:ext uri="{FF2B5EF4-FFF2-40B4-BE49-F238E27FC236}">
                <a16:creationId xmlns:a16="http://schemas.microsoft.com/office/drawing/2014/main" id="{2A11FAD9-B08A-4DC7-A35A-6F6036664900}"/>
              </a:ext>
            </a:extLst>
          </p:cNvPr>
          <p:cNvSpPr txBox="1"/>
          <p:nvPr/>
        </p:nvSpPr>
        <p:spPr>
          <a:xfrm>
            <a:off x="10386584" y="6031468"/>
            <a:ext cx="1872918" cy="369332"/>
          </a:xfrm>
          <a:prstGeom prst="rect">
            <a:avLst/>
          </a:prstGeom>
          <a:noFill/>
        </p:spPr>
        <p:txBody>
          <a:bodyPr wrap="square" rtlCol="0">
            <a:spAutoFit/>
          </a:bodyPr>
          <a:lstStyle/>
          <a:p>
            <a:r>
              <a:rPr lang="en-US" dirty="0"/>
              <a:t>-ultracapacitor</a:t>
            </a:r>
            <a:endParaRPr lang="en-CA" dirty="0"/>
          </a:p>
        </p:txBody>
      </p:sp>
    </p:spTree>
    <p:extLst>
      <p:ext uri="{BB962C8B-B14F-4D97-AF65-F5344CB8AC3E}">
        <p14:creationId xmlns:p14="http://schemas.microsoft.com/office/powerpoint/2010/main" val="110904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B31B08A-AA07-45CE-A5FD-5A7D41D32793}"/>
              </a:ext>
            </a:extLst>
          </p:cNvPr>
          <p:cNvSpPr txBox="1"/>
          <p:nvPr/>
        </p:nvSpPr>
        <p:spPr>
          <a:xfrm>
            <a:off x="689113" y="371061"/>
            <a:ext cx="10654748" cy="5078313"/>
          </a:xfrm>
          <a:prstGeom prst="rect">
            <a:avLst/>
          </a:prstGeom>
          <a:noFill/>
        </p:spPr>
        <p:txBody>
          <a:bodyPr wrap="square" rtlCol="0">
            <a:spAutoFit/>
          </a:bodyPr>
          <a:lstStyle/>
          <a:p>
            <a:pPr marL="285750" indent="-285750">
              <a:buFont typeface="Arial" panose="020B0604020202020204" pitchFamily="34" charset="0"/>
              <a:buChar char="•"/>
            </a:pPr>
            <a:r>
              <a:rPr lang="en-CA" dirty="0">
                <a:hlinkClick r:id="rId2"/>
              </a:rPr>
              <a:t>https://www.research-tree.com/blogs/insights/4-lithium-mining-stocks-to-watch-and-why</a:t>
            </a:r>
            <a:endParaRPr lang="en-CA"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CA" dirty="0">
                <a:hlinkClick r:id="rId3"/>
              </a:rPr>
              <a:t>http://www.lithiummine.com/salt-evaporation-ponds</a:t>
            </a:r>
            <a:endParaRPr lang="en-CA"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CA" dirty="0">
                <a:hlinkClick r:id="rId4"/>
              </a:rPr>
              <a:t>https://www.thebalance.com/lithium-production-2340123</a:t>
            </a:r>
            <a:endParaRPr lang="en-CA"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CA" dirty="0">
                <a:hlinkClick r:id="rId5"/>
              </a:rPr>
              <a:t>http://www.lithiummine.com/lithium-mining-and-environmental-impact</a:t>
            </a:r>
            <a:endParaRPr lang="en-CA"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CA" dirty="0">
                <a:hlinkClick r:id="rId6"/>
              </a:rPr>
              <a:t>https://dgit.com/10-alternatives-lithium-ion-batteries-4242/</a:t>
            </a:r>
            <a:endParaRPr lang="en-CA"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CA" dirty="0">
                <a:hlinkClick r:id="rId7"/>
              </a:rPr>
              <a:t>https://www.renewableenergyworld.com/hydrogen/tech.html</a:t>
            </a:r>
            <a:endParaRPr lang="en-CA"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CA" dirty="0">
                <a:hlinkClick r:id="rId8"/>
              </a:rPr>
              <a:t>http://www.mining.com/web/why-lithium-why-now/</a:t>
            </a:r>
            <a:endParaRPr lang="en-CA"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CA" dirty="0">
                <a:hlinkClick r:id="rId9"/>
              </a:rPr>
              <a:t>https://gcell.com/knowledge-hub/alternatives-to-batteries</a:t>
            </a:r>
            <a:endParaRPr lang="en-CA"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CA" dirty="0"/>
          </a:p>
          <a:p>
            <a:endParaRPr lang="en-CA" dirty="0"/>
          </a:p>
        </p:txBody>
      </p:sp>
    </p:spTree>
    <p:extLst>
      <p:ext uri="{BB962C8B-B14F-4D97-AF65-F5344CB8AC3E}">
        <p14:creationId xmlns:p14="http://schemas.microsoft.com/office/powerpoint/2010/main" val="145257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4539-718E-4696-9CC2-C8F89BF5AE80}"/>
              </a:ext>
            </a:extLst>
          </p:cNvPr>
          <p:cNvSpPr>
            <a:spLocks noGrp="1"/>
          </p:cNvSpPr>
          <p:nvPr>
            <p:ph type="title"/>
          </p:nvPr>
        </p:nvSpPr>
        <p:spPr>
          <a:xfrm>
            <a:off x="3429000" y="415311"/>
            <a:ext cx="9601200" cy="1069940"/>
          </a:xfrm>
        </p:spPr>
        <p:txBody>
          <a:bodyPr/>
          <a:lstStyle/>
          <a:p>
            <a:r>
              <a:rPr lang="en-US" dirty="0"/>
              <a:t>What is Lithium Mining?</a:t>
            </a:r>
            <a:endParaRPr lang="en-CA" dirty="0"/>
          </a:p>
        </p:txBody>
      </p:sp>
      <p:pic>
        <p:nvPicPr>
          <p:cNvPr id="4" name="Picture 3">
            <a:extLst>
              <a:ext uri="{FF2B5EF4-FFF2-40B4-BE49-F238E27FC236}">
                <a16:creationId xmlns:a16="http://schemas.microsoft.com/office/drawing/2014/main" id="{C2CD172E-B00B-450B-BD77-99D6F773E3E6}"/>
              </a:ext>
            </a:extLst>
          </p:cNvPr>
          <p:cNvPicPr>
            <a:picLocks noChangeAspect="1"/>
          </p:cNvPicPr>
          <p:nvPr/>
        </p:nvPicPr>
        <p:blipFill>
          <a:blip r:embed="rId2"/>
          <a:stretch>
            <a:fillRect/>
          </a:stretch>
        </p:blipFill>
        <p:spPr>
          <a:xfrm>
            <a:off x="2517498" y="2058454"/>
            <a:ext cx="6732933" cy="4384235"/>
          </a:xfrm>
          <a:prstGeom prst="rect">
            <a:avLst/>
          </a:prstGeom>
        </p:spPr>
      </p:pic>
    </p:spTree>
    <p:extLst>
      <p:ext uri="{BB962C8B-B14F-4D97-AF65-F5344CB8AC3E}">
        <p14:creationId xmlns:p14="http://schemas.microsoft.com/office/powerpoint/2010/main" val="1192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D03A-2BBB-439C-8D16-EB44491D6A71}"/>
              </a:ext>
            </a:extLst>
          </p:cNvPr>
          <p:cNvSpPr>
            <a:spLocks noGrp="1"/>
          </p:cNvSpPr>
          <p:nvPr>
            <p:ph type="title"/>
          </p:nvPr>
        </p:nvSpPr>
        <p:spPr>
          <a:xfrm>
            <a:off x="1295400" y="0"/>
            <a:ext cx="9601200" cy="1069940"/>
          </a:xfrm>
        </p:spPr>
        <p:txBody>
          <a:bodyPr/>
          <a:lstStyle/>
          <a:p>
            <a:r>
              <a:rPr lang="en-US" dirty="0"/>
              <a:t>Background Information on Lithium Mining  </a:t>
            </a:r>
            <a:endParaRPr lang="en-CA" dirty="0"/>
          </a:p>
        </p:txBody>
      </p:sp>
      <p:sp>
        <p:nvSpPr>
          <p:cNvPr id="3" name="Content Placeholder 2">
            <a:extLst>
              <a:ext uri="{FF2B5EF4-FFF2-40B4-BE49-F238E27FC236}">
                <a16:creationId xmlns:a16="http://schemas.microsoft.com/office/drawing/2014/main" id="{350AC093-5EE4-4513-8C46-3ADB7F464D70}"/>
              </a:ext>
            </a:extLst>
          </p:cNvPr>
          <p:cNvSpPr>
            <a:spLocks noGrp="1"/>
          </p:cNvSpPr>
          <p:nvPr>
            <p:ph idx="1"/>
          </p:nvPr>
        </p:nvSpPr>
        <p:spPr>
          <a:xfrm>
            <a:off x="1104900" y="1510747"/>
            <a:ext cx="9982200" cy="4876799"/>
          </a:xfrm>
        </p:spPr>
        <p:txBody>
          <a:bodyPr>
            <a:normAutofit/>
          </a:bodyPr>
          <a:lstStyle/>
          <a:p>
            <a:r>
              <a:rPr lang="en-US" dirty="0"/>
              <a:t>Lithium: the chemical element of atomic number 3, a soft silver-white metal, and the lightest of the alkali metals. </a:t>
            </a:r>
          </a:p>
          <a:p>
            <a:endParaRPr lang="en-US" dirty="0"/>
          </a:p>
          <a:p>
            <a:r>
              <a:rPr lang="en-US" dirty="0"/>
              <a:t>lithium mining is a set of chemical processes where lithium is isolated from a sample and converted to a saleable form of lithium.</a:t>
            </a:r>
          </a:p>
          <a:p>
            <a:pPr marL="0" indent="0">
              <a:buNone/>
            </a:pPr>
            <a:r>
              <a:rPr lang="en-US" dirty="0"/>
              <a:t> </a:t>
            </a:r>
          </a:p>
          <a:p>
            <a:r>
              <a:rPr lang="en-US" dirty="0"/>
              <a:t>Two major sources which humans extract lithium from include mines and brine water. (Brine is a high-concentration solution of salt in water)</a:t>
            </a:r>
          </a:p>
          <a:p>
            <a:endParaRPr lang="en-US" dirty="0"/>
          </a:p>
          <a:p>
            <a:r>
              <a:rPr lang="en-US" dirty="0"/>
              <a:t>Most lithium mine productions who extract the lithium through mines have been priced out since the early 2000’s, since the cost of extracting lithium from hard rock is estimated to be double that of producing from brines. </a:t>
            </a:r>
          </a:p>
          <a:p>
            <a:endParaRPr lang="en-US" dirty="0"/>
          </a:p>
          <a:p>
            <a:endParaRPr lang="en-US" dirty="0"/>
          </a:p>
          <a:p>
            <a:endParaRPr lang="en-CA" dirty="0"/>
          </a:p>
        </p:txBody>
      </p:sp>
    </p:spTree>
    <p:extLst>
      <p:ext uri="{BB962C8B-B14F-4D97-AF65-F5344CB8AC3E}">
        <p14:creationId xmlns:p14="http://schemas.microsoft.com/office/powerpoint/2010/main" val="381628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5AA13-C77D-4D5D-AD64-AA21BD3096D8}"/>
              </a:ext>
            </a:extLst>
          </p:cNvPr>
          <p:cNvSpPr>
            <a:spLocks noGrp="1"/>
          </p:cNvSpPr>
          <p:nvPr>
            <p:ph type="title"/>
          </p:nvPr>
        </p:nvSpPr>
        <p:spPr/>
        <p:txBody>
          <a:bodyPr/>
          <a:lstStyle/>
          <a:p>
            <a:r>
              <a:rPr lang="en-US" dirty="0"/>
              <a:t>Background Information on Lithium Mining (Brine Water) Continued…</a:t>
            </a:r>
            <a:endParaRPr lang="en-CA" dirty="0"/>
          </a:p>
        </p:txBody>
      </p:sp>
      <p:sp>
        <p:nvSpPr>
          <p:cNvPr id="3" name="Content Placeholder 2">
            <a:extLst>
              <a:ext uri="{FF2B5EF4-FFF2-40B4-BE49-F238E27FC236}">
                <a16:creationId xmlns:a16="http://schemas.microsoft.com/office/drawing/2014/main" id="{264BE61E-4B82-4F39-9029-46529F884903}"/>
              </a:ext>
            </a:extLst>
          </p:cNvPr>
          <p:cNvSpPr>
            <a:spLocks noGrp="1"/>
          </p:cNvSpPr>
          <p:nvPr>
            <p:ph idx="1"/>
          </p:nvPr>
        </p:nvSpPr>
        <p:spPr/>
        <p:txBody>
          <a:bodyPr/>
          <a:lstStyle/>
          <a:p>
            <a:r>
              <a:rPr lang="en-US" dirty="0"/>
              <a:t>For producers to extract lithium from brines, the salt-rich waters must first be pumped to the surface into a series of evaporation ponds where evaporation occurs over a number of months. Since solar brines are naturally positioned at high altitudes and in areas of low rainfall, evaporation is an ideal and a cost efficient method of harvesting lithium. </a:t>
            </a:r>
          </a:p>
          <a:p>
            <a:endParaRPr lang="en-US" dirty="0"/>
          </a:p>
          <a:p>
            <a:r>
              <a:rPr lang="en-US" dirty="0"/>
              <a:t>When the lithium minerals have reached an optimal concentration, the solution is pumped by the manufacturing plant where extraction and filter removals of other minerals like boron and magnesium occurs. </a:t>
            </a:r>
          </a:p>
          <a:p>
            <a:endParaRPr lang="en-US" dirty="0"/>
          </a:p>
          <a:p>
            <a:r>
              <a:rPr lang="en-US" dirty="0"/>
              <a:t>Finally, the lithium which is  filtered and dried, is ready for use in our everyday lives. </a:t>
            </a:r>
          </a:p>
          <a:p>
            <a:endParaRPr lang="en-US" dirty="0"/>
          </a:p>
          <a:p>
            <a:endParaRPr lang="en-CA" dirty="0"/>
          </a:p>
        </p:txBody>
      </p:sp>
    </p:spTree>
    <p:extLst>
      <p:ext uri="{BB962C8B-B14F-4D97-AF65-F5344CB8AC3E}">
        <p14:creationId xmlns:p14="http://schemas.microsoft.com/office/powerpoint/2010/main" val="87755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D910-6C6C-435A-988A-303286E68E05}"/>
              </a:ext>
            </a:extLst>
          </p:cNvPr>
          <p:cNvSpPr>
            <a:spLocks noGrp="1"/>
          </p:cNvSpPr>
          <p:nvPr>
            <p:ph type="title"/>
          </p:nvPr>
        </p:nvSpPr>
        <p:spPr/>
        <p:txBody>
          <a:bodyPr/>
          <a:lstStyle/>
          <a:p>
            <a:endParaRPr lang="en-CA"/>
          </a:p>
        </p:txBody>
      </p:sp>
      <p:pic>
        <p:nvPicPr>
          <p:cNvPr id="4" name="vlc-record-2018-12-11-21h35m59s-Here">
            <a:hlinkClick r:id="" action="ppaction://media"/>
            <a:extLst>
              <a:ext uri="{FF2B5EF4-FFF2-40B4-BE49-F238E27FC236}">
                <a16:creationId xmlns:a16="http://schemas.microsoft.com/office/drawing/2014/main" id="{2933B0E2-4D41-4826-A685-5E1DD84B920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470"/>
          </a:xfrm>
        </p:spPr>
      </p:pic>
    </p:spTree>
    <p:extLst>
      <p:ext uri="{BB962C8B-B14F-4D97-AF65-F5344CB8AC3E}">
        <p14:creationId xmlns:p14="http://schemas.microsoft.com/office/powerpoint/2010/main" val="352430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46068"/>
            <a:ext cx="9601200" cy="1069940"/>
          </a:xfrm>
        </p:spPr>
        <p:txBody>
          <a:bodyPr/>
          <a:lstStyle/>
          <a:p>
            <a:r>
              <a:rPr lang="en-US" dirty="0"/>
              <a:t>Lithium Mining and Extraction’s Dilemma.</a:t>
            </a:r>
          </a:p>
        </p:txBody>
      </p:sp>
      <p:sp>
        <p:nvSpPr>
          <p:cNvPr id="3" name="Content Placeholder 2"/>
          <p:cNvSpPr>
            <a:spLocks noGrp="1"/>
          </p:cNvSpPr>
          <p:nvPr>
            <p:ph idx="1"/>
          </p:nvPr>
        </p:nvSpPr>
        <p:spPr>
          <a:xfrm>
            <a:off x="1295400" y="1540041"/>
            <a:ext cx="9601200" cy="4348163"/>
          </a:xfrm>
        </p:spPr>
        <p:txBody>
          <a:bodyPr vert="horz" lIns="91440" tIns="45720" rIns="91440" bIns="45720" rtlCol="0" anchor="t">
            <a:normAutofit/>
          </a:bodyPr>
          <a:lstStyle/>
          <a:p>
            <a:r>
              <a:rPr lang="en-US" dirty="0"/>
              <a:t>Lithium is the common metal used in our batteries; your toys, phone, computer and many more appliances use lithium-ion batteries.</a:t>
            </a:r>
          </a:p>
          <a:p>
            <a:r>
              <a:rPr lang="en-US" dirty="0"/>
              <a:t>The mining methods used to harness this precious metal are being done on every continent on Earth, apart from Antarctica. </a:t>
            </a:r>
          </a:p>
          <a:p>
            <a:r>
              <a:rPr lang="en-US" dirty="0"/>
              <a:t>The by-products of the mining have detrimental effects on local wildlife and civilization, but it seems that any protests to the mining are futile.</a:t>
            </a:r>
          </a:p>
        </p:txBody>
      </p:sp>
      <p:pic>
        <p:nvPicPr>
          <p:cNvPr id="4" name="Picture 3">
            <a:extLst>
              <a:ext uri="{FF2B5EF4-FFF2-40B4-BE49-F238E27FC236}">
                <a16:creationId xmlns:a16="http://schemas.microsoft.com/office/drawing/2014/main" id="{BA6F666B-3542-4AB5-8472-9997AFE902A0}"/>
              </a:ext>
            </a:extLst>
          </p:cNvPr>
          <p:cNvPicPr>
            <a:picLocks noChangeAspect="1"/>
          </p:cNvPicPr>
          <p:nvPr/>
        </p:nvPicPr>
        <p:blipFill>
          <a:blip r:embed="rId2"/>
          <a:stretch>
            <a:fillRect/>
          </a:stretch>
        </p:blipFill>
        <p:spPr>
          <a:xfrm>
            <a:off x="1799904" y="4029377"/>
            <a:ext cx="4799417" cy="2573402"/>
          </a:xfrm>
          <a:prstGeom prst="rect">
            <a:avLst/>
          </a:prstGeom>
        </p:spPr>
      </p:pic>
      <p:sp>
        <p:nvSpPr>
          <p:cNvPr id="5" name="TextBox 4">
            <a:extLst>
              <a:ext uri="{FF2B5EF4-FFF2-40B4-BE49-F238E27FC236}">
                <a16:creationId xmlns:a16="http://schemas.microsoft.com/office/drawing/2014/main" id="{22A64397-D8FD-4145-BE89-A6BE97B334F0}"/>
              </a:ext>
            </a:extLst>
          </p:cNvPr>
          <p:cNvSpPr txBox="1"/>
          <p:nvPr/>
        </p:nvSpPr>
        <p:spPr>
          <a:xfrm>
            <a:off x="6682221" y="5316078"/>
            <a:ext cx="4297279" cy="646331"/>
          </a:xfrm>
          <a:prstGeom prst="rect">
            <a:avLst/>
          </a:prstGeom>
          <a:noFill/>
        </p:spPr>
        <p:txBody>
          <a:bodyPr wrap="square" rtlCol="0">
            <a:spAutoFit/>
          </a:bodyPr>
          <a:lstStyle/>
          <a:p>
            <a:r>
              <a:rPr lang="en-US" dirty="0"/>
              <a:t>- Mass of lithium needed for various pieces of technology in today’s world</a:t>
            </a:r>
            <a:endParaRPr lang="en-CA" dirty="0"/>
          </a:p>
        </p:txBody>
      </p:sp>
    </p:spTree>
    <p:extLst>
      <p:ext uri="{BB962C8B-B14F-4D97-AF65-F5344CB8AC3E}">
        <p14:creationId xmlns:p14="http://schemas.microsoft.com/office/powerpoint/2010/main" val="33465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Lithium Mining and Production in 2016 (</a:t>
            </a:r>
            <a:r>
              <a:rPr lang="en-US" dirty="0" err="1"/>
              <a:t>Tonnes</a:t>
            </a:r>
            <a:r>
              <a:rPr lang="en-US" dirty="0"/>
              <a:t>)</a:t>
            </a:r>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3161565381"/>
              </p:ext>
            </p:extLst>
          </p:nvPr>
        </p:nvGraphicFramePr>
        <p:xfrm>
          <a:off x="1295400" y="1828800"/>
          <a:ext cx="9601200" cy="43481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795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Effects on you and the Environment</a:t>
            </a:r>
          </a:p>
        </p:txBody>
      </p:sp>
      <p:sp>
        <p:nvSpPr>
          <p:cNvPr id="3" name="Content Placeholder 2"/>
          <p:cNvSpPr>
            <a:spLocks noGrp="1"/>
          </p:cNvSpPr>
          <p:nvPr>
            <p:ph sz="half" idx="1"/>
          </p:nvPr>
        </p:nvSpPr>
        <p:spPr/>
        <p:txBody>
          <a:bodyPr vert="horz" lIns="91440" tIns="45720" rIns="91440" bIns="45720" rtlCol="0" anchor="t">
            <a:normAutofit/>
          </a:bodyPr>
          <a:lstStyle/>
          <a:p>
            <a:r>
              <a:rPr lang="en-US" dirty="0"/>
              <a:t>People like us don’t really have any negative effects on this lithium extraction, as we don’t live near areas where this mining happens- we are profiting from it.</a:t>
            </a:r>
          </a:p>
          <a:p>
            <a:r>
              <a:rPr lang="en-US" dirty="0"/>
              <a:t>People in countries like China, Argentina, Chile, and the other countries that see heavy mining are affected the most.</a:t>
            </a:r>
          </a:p>
          <a:p>
            <a:r>
              <a:rPr lang="en-US" dirty="0"/>
              <a:t>They are drinking water that has by-products of the mining, which can cause cancer, headaches, fever, and even death.</a:t>
            </a:r>
          </a:p>
        </p:txBody>
      </p:sp>
      <p:pic>
        <p:nvPicPr>
          <p:cNvPr id="7" name="Picture 7" descr="A herd of sheep standing on top of a snow covered field&#10;&#10;Description generated with very low confidence">
            <a:extLst>
              <a:ext uri="{FF2B5EF4-FFF2-40B4-BE49-F238E27FC236}">
                <a16:creationId xmlns:a16="http://schemas.microsoft.com/office/drawing/2014/main" id="{E0A5A24A-7EAD-4528-B287-104FB0FC34E0}"/>
              </a:ext>
            </a:extLst>
          </p:cNvPr>
          <p:cNvPicPr>
            <a:picLocks noGrp="1" noChangeAspect="1"/>
          </p:cNvPicPr>
          <p:nvPr>
            <p:ph sz="half" idx="2"/>
          </p:nvPr>
        </p:nvPicPr>
        <p:blipFill>
          <a:blip r:embed="rId2"/>
          <a:stretch>
            <a:fillRect/>
          </a:stretch>
        </p:blipFill>
        <p:spPr>
          <a:xfrm>
            <a:off x="6425241" y="1833519"/>
            <a:ext cx="4572000" cy="3993668"/>
          </a:xfrm>
          <a:prstGeom prst="rect">
            <a:avLst/>
          </a:prstGeom>
        </p:spPr>
      </p:pic>
      <p:sp>
        <p:nvSpPr>
          <p:cNvPr id="11" name="TextBox 10">
            <a:extLst>
              <a:ext uri="{FF2B5EF4-FFF2-40B4-BE49-F238E27FC236}">
                <a16:creationId xmlns:a16="http://schemas.microsoft.com/office/drawing/2014/main" id="{D83BCD32-AB82-443E-9FEC-CFA6DEA5B4C8}"/>
              </a:ext>
            </a:extLst>
          </p:cNvPr>
          <p:cNvSpPr txBox="1"/>
          <p:nvPr/>
        </p:nvSpPr>
        <p:spPr>
          <a:xfrm>
            <a:off x="6622210" y="5820367"/>
            <a:ext cx="497169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rPr>
              <a:t>35 Tones of dead fish in a river in </a:t>
            </a:r>
            <a:r>
              <a:rPr lang="en-US" dirty="0" err="1">
                <a:solidFill>
                  <a:srgbClr val="00B050"/>
                </a:solidFill>
              </a:rPr>
              <a:t>Hianan</a:t>
            </a:r>
            <a:r>
              <a:rPr lang="en-US" dirty="0">
                <a:solidFill>
                  <a:srgbClr val="00B050"/>
                </a:solidFill>
              </a:rPr>
              <a:t> Province, China. C.2016</a:t>
            </a:r>
          </a:p>
        </p:txBody>
      </p:sp>
    </p:spTree>
    <p:extLst>
      <p:ext uri="{BB962C8B-B14F-4D97-AF65-F5344CB8AC3E}">
        <p14:creationId xmlns:p14="http://schemas.microsoft.com/office/powerpoint/2010/main" val="76208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Stakeholders and their Victims</a:t>
            </a:r>
          </a:p>
        </p:txBody>
      </p:sp>
      <p:sp>
        <p:nvSpPr>
          <p:cNvPr id="3" name="Content Placeholder 2"/>
          <p:cNvSpPr>
            <a:spLocks noGrp="1"/>
          </p:cNvSpPr>
          <p:nvPr>
            <p:ph sz="half" idx="1"/>
          </p:nvPr>
        </p:nvSpPr>
        <p:spPr/>
        <p:txBody>
          <a:bodyPr vert="horz" lIns="91440" tIns="45720" rIns="91440" bIns="45720" rtlCol="0" anchor="t">
            <a:normAutofit lnSpcReduction="10000"/>
          </a:bodyPr>
          <a:lstStyle/>
          <a:p>
            <a:r>
              <a:rPr lang="en-US" dirty="0"/>
              <a:t>There are various companies that are mining for lithium around the world, but there are a few big ones.</a:t>
            </a:r>
          </a:p>
          <a:p>
            <a:r>
              <a:rPr lang="en-US" i="1" dirty="0"/>
              <a:t>SQM</a:t>
            </a:r>
            <a:r>
              <a:rPr lang="en-US" dirty="0"/>
              <a:t> is the world's largest lithium producer, with mines in the world's biggest mines on every continent. </a:t>
            </a:r>
          </a:p>
          <a:p>
            <a:r>
              <a:rPr lang="en-US" i="1" dirty="0"/>
              <a:t>Albemarle</a:t>
            </a:r>
            <a:r>
              <a:rPr lang="en-US" dirty="0"/>
              <a:t>, </a:t>
            </a:r>
            <a:r>
              <a:rPr lang="en-US" i="1" dirty="0"/>
              <a:t>FMC</a:t>
            </a:r>
            <a:r>
              <a:rPr lang="en-US" dirty="0"/>
              <a:t>, are among the top 3 producers.</a:t>
            </a:r>
          </a:p>
          <a:p>
            <a:r>
              <a:rPr lang="en-US" dirty="0"/>
              <a:t>China has two of the largest producers; </a:t>
            </a:r>
            <a:r>
              <a:rPr lang="en-US" i="1" dirty="0" err="1"/>
              <a:t>Tianqi</a:t>
            </a:r>
            <a:r>
              <a:rPr lang="en-US" i="1" dirty="0"/>
              <a:t> Lithium</a:t>
            </a:r>
            <a:r>
              <a:rPr lang="en-US" dirty="0"/>
              <a:t> and </a:t>
            </a:r>
            <a:r>
              <a:rPr lang="en-US" i="1" dirty="0"/>
              <a:t>Jiangxi </a:t>
            </a:r>
            <a:r>
              <a:rPr lang="en-US" i="1" dirty="0" err="1"/>
              <a:t>Ganfeng</a:t>
            </a:r>
            <a:r>
              <a:rPr lang="en-US" i="1" dirty="0"/>
              <a:t> Lithium.</a:t>
            </a:r>
            <a:r>
              <a:rPr lang="en-US" dirty="0"/>
              <a:t> </a:t>
            </a:r>
          </a:p>
          <a:p>
            <a:endParaRPr lang="en-US" dirty="0"/>
          </a:p>
        </p:txBody>
      </p:sp>
      <p:sp>
        <p:nvSpPr>
          <p:cNvPr id="6" name="Content Placeholder 5">
            <a:extLst>
              <a:ext uri="{FF2B5EF4-FFF2-40B4-BE49-F238E27FC236}">
                <a16:creationId xmlns:a16="http://schemas.microsoft.com/office/drawing/2014/main" id="{D7F8AEAF-3413-4422-9B36-854F4A560AEE}"/>
              </a:ext>
            </a:extLst>
          </p:cNvPr>
          <p:cNvSpPr>
            <a:spLocks noGrp="1"/>
          </p:cNvSpPr>
          <p:nvPr>
            <p:ph sz="half" idx="2"/>
          </p:nvPr>
        </p:nvSpPr>
        <p:spPr/>
        <p:txBody>
          <a:bodyPr vert="horz" lIns="91440" tIns="45720" rIns="91440" bIns="45720" rtlCol="0" anchor="t">
            <a:normAutofit lnSpcReduction="10000"/>
          </a:bodyPr>
          <a:lstStyle/>
          <a:p>
            <a:r>
              <a:rPr lang="en-US" dirty="0"/>
              <a:t>China has the worst of these by-products from these companies, as sanitation and pollution control is non-existent. China is expected to be the world leader in lithium production soon.</a:t>
            </a:r>
          </a:p>
          <a:p>
            <a:r>
              <a:rPr lang="en-US" dirty="0"/>
              <a:t>They have a huge population density, and this makes people very prone to contracting illness from one infected river.</a:t>
            </a:r>
          </a:p>
          <a:p>
            <a:r>
              <a:rPr lang="en-US" dirty="0"/>
              <a:t>They also have a huge industry for fishing, and the lithium by-products kill tons of fish, which provide a living for millions.</a:t>
            </a:r>
          </a:p>
        </p:txBody>
      </p:sp>
    </p:spTree>
    <p:extLst>
      <p:ext uri="{BB962C8B-B14F-4D97-AF65-F5344CB8AC3E}">
        <p14:creationId xmlns:p14="http://schemas.microsoft.com/office/powerpoint/2010/main" val="24997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brushed metal presentation (widescreen).potx" id="{C4E52658-42BB-4751-AD45-DBF99E6546BE}" vid="{DAEF9E1A-844D-45D9-BB7C-945DFF722FA1}"/>
    </a:ext>
  </a:extLst>
</a:theme>
</file>

<file path=ppt/theme/theme2.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brushed metal presentation (widescreen)</Template>
  <TotalTime>419</TotalTime>
  <Words>1470</Words>
  <Application>Microsoft Office PowerPoint</Application>
  <PresentationFormat>Widescreen</PresentationFormat>
  <Paragraphs>95</Paragraphs>
  <Slides>16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Georgia</vt:lpstr>
      <vt:lpstr>Brushed Metal 16x9</vt:lpstr>
      <vt:lpstr>Lithium Mining and Extraction</vt:lpstr>
      <vt:lpstr>What is Lithium Mining?</vt:lpstr>
      <vt:lpstr>Background Information on Lithium Mining  </vt:lpstr>
      <vt:lpstr>Background Information on Lithium Mining (Brine Water) Continued…</vt:lpstr>
      <vt:lpstr>PowerPoint Presentation</vt:lpstr>
      <vt:lpstr>Lithium Mining and Extraction’s Dilemma.</vt:lpstr>
      <vt:lpstr>Lithium Mining and Production in 2016 (Tonnes)</vt:lpstr>
      <vt:lpstr>Effects on you and the Environment</vt:lpstr>
      <vt:lpstr>The Stakeholders and their Victims</vt:lpstr>
      <vt:lpstr>Quick Fact</vt:lpstr>
      <vt:lpstr>Possible Solutions to Lithium Mining and Extraction</vt:lpstr>
      <vt:lpstr>Possible Solutions to Lithium Mining and Extraction Continued…</vt:lpstr>
      <vt:lpstr>Possible Solutions to Lithium Mining and Extraction Continued…</vt:lpstr>
      <vt:lpstr>Solution to Human Behaviors Regarding Lithium Mining and Extraction </vt:lpstr>
      <vt:lpstr>Solution to Human Behaviors Regarding Lithium Mining and Extraction </vt:lpstr>
      <vt:lpstr>PowerPoint Presentation</vt:lpstr>
    </vt:vector>
  </TitlesOfParts>
  <Company>GECDSB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Lithium Mining and Extraction</dc:title>
  <dc:creator>Tejvir Baidwan</dc:creator>
  <cp:lastModifiedBy>Ratanjot Pabla</cp:lastModifiedBy>
  <cp:revision>149</cp:revision>
  <dcterms:created xsi:type="dcterms:W3CDTF">2018-12-05T18:36:39Z</dcterms:created>
  <dcterms:modified xsi:type="dcterms:W3CDTF">2018-12-14T06:46:47Z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